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42" r:id="rId1"/>
  </p:sldMasterIdLst>
  <p:notesMasterIdLst>
    <p:notesMasterId r:id="rId13"/>
  </p:notesMasterIdLst>
  <p:sldIdLst>
    <p:sldId id="256" r:id="rId2"/>
    <p:sldId id="257" r:id="rId3"/>
    <p:sldId id="258" r:id="rId4"/>
    <p:sldId id="264" r:id="rId5"/>
    <p:sldId id="259" r:id="rId6"/>
    <p:sldId id="265" r:id="rId7"/>
    <p:sldId id="260" r:id="rId8"/>
    <p:sldId id="261" r:id="rId9"/>
    <p:sldId id="262" r:id="rId10"/>
    <p:sldId id="272" r:id="rId11"/>
    <p:sldId id="266" r:id="rId1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6585"/>
    <p:restoredTop sz="94674"/>
  </p:normalViewPr>
  <p:slideViewPr>
    <p:cSldViewPr snapToGrid="0" snapToObjects="1">
      <p:cViewPr varScale="1">
        <p:scale>
          <a:sx n="124" d="100"/>
          <a:sy n="124" d="100"/>
        </p:scale>
        <p:origin x="616" y="176"/>
      </p:cViewPr>
      <p:guideLst/>
    </p:cSldViewPr>
  </p:slideViewPr>
  <p:notesTextViewPr>
    <p:cViewPr>
      <p:scale>
        <a:sx n="1" d="1"/>
        <a:sy n="1" d="1"/>
      </p:scale>
      <p:origin x="0" y="0"/>
    </p:cViewPr>
  </p:notesTextViewPr>
  <p:notesViewPr>
    <p:cSldViewPr snapToGrid="0" snapToObjects="1">
      <p:cViewPr varScale="1">
        <p:scale>
          <a:sx n="99" d="100"/>
          <a:sy n="99" d="100"/>
        </p:scale>
        <p:origin x="4272" y="184"/>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tiff>
</file>

<file path=ppt/media/image4.png>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83B3ACA-DDA7-6747-A8C2-E70BFC1B134C}" type="datetimeFigureOut">
              <a:rPr lang="en-US" smtClean="0"/>
              <a:t>1/19/21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5B2CC59-7E7F-894B-B956-9CD41ED39D51}" type="slidenum">
              <a:rPr lang="en-US" smtClean="0"/>
              <a:t>‹#›</a:t>
            </a:fld>
            <a:endParaRPr lang="en-US"/>
          </a:p>
        </p:txBody>
      </p:sp>
    </p:spTree>
    <p:extLst>
      <p:ext uri="{BB962C8B-B14F-4D97-AF65-F5344CB8AC3E}">
        <p14:creationId xmlns:p14="http://schemas.microsoft.com/office/powerpoint/2010/main" val="17855766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GB"/>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48A87A34-81AB-432B-8DAE-1953F412C126}" type="datetimeFigureOut">
              <a:rPr lang="en-US" smtClean="0"/>
              <a:t>1/19/21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D22F896-40B5-4ADD-8801-0D06FADFA095}" type="slidenum">
              <a:rPr lang="en-US" smtClean="0"/>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extLst>
      <p:ext uri="{BB962C8B-B14F-4D97-AF65-F5344CB8AC3E}">
        <p14:creationId xmlns:p14="http://schemas.microsoft.com/office/powerpoint/2010/main" val="222966899"/>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205359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735613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pPr/>
              <a:t>1/19/21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8834879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48A87A34-81AB-432B-8DAE-1953F412C126}" type="datetimeFigureOut">
              <a:rPr lang="en-US" smtClean="0"/>
              <a:t>1/19/21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D22F896-40B5-4ADD-8801-0D06FADFA095}" type="slidenum">
              <a:rPr lang="en-US" smtClean="0"/>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extLst>
      <p:ext uri="{BB962C8B-B14F-4D97-AF65-F5344CB8AC3E}">
        <p14:creationId xmlns:p14="http://schemas.microsoft.com/office/powerpoint/2010/main" val="2056385922"/>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GB"/>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pPr/>
              <a:t>1/19/21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9635588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GB"/>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1/19/21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224180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1/19/21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36177047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1/19/21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9974010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GB"/>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pPr/>
              <a:t>1/19/21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40550191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GB"/>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GB"/>
              <a:t>Click icon to add picture</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48A87A34-81AB-432B-8DAE-1953F412C126}" type="datetimeFigureOut">
              <a:rPr lang="en-US" smtClean="0"/>
              <a:pPr/>
              <a:t>1/19/21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D22F896-40B5-4ADD-8801-0D06FADFA095}" type="slidenum">
              <a:rPr lang="en-US" smtClean="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167497949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GB"/>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48A87A34-81AB-432B-8DAE-1953F412C126}" type="datetimeFigureOut">
              <a:rPr lang="en-US" smtClean="0"/>
              <a:pPr/>
              <a:t>1/19/21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D22F896-40B5-4ADD-8801-0D06FADFA095}" type="slidenum">
              <a:rPr lang="en-US" smtClean="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extLst>
      <p:ext uri="{BB962C8B-B14F-4D97-AF65-F5344CB8AC3E}">
        <p14:creationId xmlns:p14="http://schemas.microsoft.com/office/powerpoint/2010/main" val="203902127"/>
      </p:ext>
    </p:extLst>
  </p:cSld>
  <p:clrMap bg1="lt1" tx1="dk1" bg2="lt2" tx2="dk2" accent1="accent1" accent2="accent2" accent3="accent3" accent4="accent4" accent5="accent5" accent6="accent6" hlink="hlink" folHlink="folHlink"/>
  <p:sldLayoutIdLst>
    <p:sldLayoutId id="2147483943" r:id="rId1"/>
    <p:sldLayoutId id="2147483944" r:id="rId2"/>
    <p:sldLayoutId id="2147483945" r:id="rId3"/>
    <p:sldLayoutId id="2147483946" r:id="rId4"/>
    <p:sldLayoutId id="2147483947" r:id="rId5"/>
    <p:sldLayoutId id="2147483948" r:id="rId6"/>
    <p:sldLayoutId id="2147483949" r:id="rId7"/>
    <p:sldLayoutId id="2147483950" r:id="rId8"/>
    <p:sldLayoutId id="2147483951" r:id="rId9"/>
    <p:sldLayoutId id="2147483952" r:id="rId10"/>
    <p:sldLayoutId id="2147483953"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914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1371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1828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22860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27432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2004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6576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4114800"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factfinder.census.gov/faces/nav/jsf/pages/index.xhtml"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D088B1-66A7-1445-BD6D-86D34A827EFD}"/>
              </a:ext>
            </a:extLst>
          </p:cNvPr>
          <p:cNvSpPr>
            <a:spLocks noGrp="1"/>
          </p:cNvSpPr>
          <p:nvPr>
            <p:ph type="ctrTitle"/>
          </p:nvPr>
        </p:nvSpPr>
        <p:spPr>
          <a:xfrm>
            <a:off x="1285104" y="1260389"/>
            <a:ext cx="9687696" cy="2168611"/>
          </a:xfrm>
        </p:spPr>
        <p:txBody>
          <a:bodyPr anchor="ctr"/>
          <a:lstStyle/>
          <a:p>
            <a:r>
              <a:rPr lang="en-US" sz="4400" b="1" dirty="0"/>
              <a:t>The Battle of Neighborhoods</a:t>
            </a:r>
            <a:br>
              <a:rPr lang="en-US" sz="4400" b="1" dirty="0"/>
            </a:br>
            <a:br>
              <a:rPr lang="en-US" sz="4400" b="1" dirty="0"/>
            </a:br>
            <a:r>
              <a:rPr lang="en-US" sz="3200" b="1" dirty="0"/>
              <a:t>Applied Data Science Capstone Project</a:t>
            </a:r>
          </a:p>
        </p:txBody>
      </p:sp>
      <p:sp>
        <p:nvSpPr>
          <p:cNvPr id="3" name="Subtitle 2">
            <a:extLst>
              <a:ext uri="{FF2B5EF4-FFF2-40B4-BE49-F238E27FC236}">
                <a16:creationId xmlns:a16="http://schemas.microsoft.com/office/drawing/2014/main" id="{987AE1B3-7792-024C-B862-7B2ED902BB85}"/>
              </a:ext>
            </a:extLst>
          </p:cNvPr>
          <p:cNvSpPr>
            <a:spLocks noGrp="1"/>
          </p:cNvSpPr>
          <p:nvPr>
            <p:ph type="subTitle" idx="1"/>
          </p:nvPr>
        </p:nvSpPr>
        <p:spPr>
          <a:xfrm>
            <a:off x="2713115" y="3429000"/>
            <a:ext cx="6831673" cy="1086237"/>
          </a:xfrm>
        </p:spPr>
        <p:txBody>
          <a:bodyPr/>
          <a:lstStyle/>
          <a:p>
            <a:r>
              <a:rPr lang="en-AU" dirty="0"/>
              <a:t>How do I find a good neighbourhood in the greater Dallas county to start my Asian restaurant?</a:t>
            </a:r>
          </a:p>
          <a:p>
            <a:endParaRPr lang="en-US" dirty="0"/>
          </a:p>
        </p:txBody>
      </p:sp>
      <p:sp>
        <p:nvSpPr>
          <p:cNvPr id="4" name="TextBox 3">
            <a:extLst>
              <a:ext uri="{FF2B5EF4-FFF2-40B4-BE49-F238E27FC236}">
                <a16:creationId xmlns:a16="http://schemas.microsoft.com/office/drawing/2014/main" id="{0A9B5E49-99C7-354A-AC25-65A84D041B0B}"/>
              </a:ext>
            </a:extLst>
          </p:cNvPr>
          <p:cNvSpPr txBox="1"/>
          <p:nvPr/>
        </p:nvSpPr>
        <p:spPr>
          <a:xfrm>
            <a:off x="5325762" y="4757352"/>
            <a:ext cx="1861792" cy="369332"/>
          </a:xfrm>
          <a:prstGeom prst="rect">
            <a:avLst/>
          </a:prstGeom>
          <a:noFill/>
        </p:spPr>
        <p:txBody>
          <a:bodyPr wrap="none" rtlCol="0">
            <a:spAutoFit/>
          </a:bodyPr>
          <a:lstStyle/>
          <a:p>
            <a:r>
              <a:rPr lang="en-US" dirty="0"/>
              <a:t>Elizabeth Nguyen</a:t>
            </a:r>
          </a:p>
        </p:txBody>
      </p:sp>
    </p:spTree>
    <p:extLst>
      <p:ext uri="{BB962C8B-B14F-4D97-AF65-F5344CB8AC3E}">
        <p14:creationId xmlns:p14="http://schemas.microsoft.com/office/powerpoint/2010/main" val="24311058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10559074" cy="644902"/>
          </a:xfrm>
        </p:spPr>
        <p:txBody>
          <a:bodyPr>
            <a:noAutofit/>
          </a:bodyPr>
          <a:lstStyle/>
          <a:p>
            <a:r>
              <a:rPr lang="en-AU" sz="3200" b="1" dirty="0"/>
              <a:t>Asian Venues Frequencies in Dallas County from Foursquare</a:t>
            </a:r>
            <a:endParaRPr lang="en-US" sz="3200" b="1"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875490"/>
            <a:ext cx="10873946" cy="5327602"/>
          </a:xfrm>
        </p:spPr>
        <p:txBody>
          <a:bodyPr>
            <a:normAutofit/>
          </a:bodyPr>
          <a:lstStyle/>
          <a:p>
            <a:r>
              <a:rPr lang="en-US" sz="1600" dirty="0"/>
              <a:t>“Asian” and “Chinese” restaurant classification may be a bucket for those that restaurants that offer a ”wider” variety of cuisines</a:t>
            </a:r>
          </a:p>
          <a:p>
            <a:r>
              <a:rPr lang="en-AU" sz="1600" dirty="0" err="1"/>
              <a:t>Neighborhoods</a:t>
            </a:r>
            <a:r>
              <a:rPr lang="en-AU" sz="1600" dirty="0"/>
              <a:t> that have Chinese and/or Asian restaurants below top 4 ranking, which is Desoto, Hutchins, Grand Prairie, Sachse, and Sunnyvale, all have a below average % of Asian populations</a:t>
            </a:r>
            <a:endParaRPr lang="en-US" sz="1600" dirty="0"/>
          </a:p>
        </p:txBody>
      </p:sp>
      <p:pic>
        <p:nvPicPr>
          <p:cNvPr id="5" name="Picture 4">
            <a:extLst>
              <a:ext uri="{FF2B5EF4-FFF2-40B4-BE49-F238E27FC236}">
                <a16:creationId xmlns:a16="http://schemas.microsoft.com/office/drawing/2014/main" id="{B16878C9-7870-8042-841D-77BE32095495}"/>
              </a:ext>
            </a:extLst>
          </p:cNvPr>
          <p:cNvPicPr/>
          <p:nvPr/>
        </p:nvPicPr>
        <p:blipFill>
          <a:blip r:embed="rId2"/>
          <a:stretch>
            <a:fillRect/>
          </a:stretch>
        </p:blipFill>
        <p:spPr>
          <a:xfrm>
            <a:off x="118400" y="1998316"/>
            <a:ext cx="11943803" cy="4708607"/>
          </a:xfrm>
          <a:prstGeom prst="rect">
            <a:avLst/>
          </a:prstGeom>
        </p:spPr>
      </p:pic>
    </p:spTree>
    <p:extLst>
      <p:ext uri="{BB962C8B-B14F-4D97-AF65-F5344CB8AC3E}">
        <p14:creationId xmlns:p14="http://schemas.microsoft.com/office/powerpoint/2010/main" val="3775684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AU" b="1" dirty="0"/>
              <a:t>Interpreting the results </a:t>
            </a:r>
            <a:endParaRPr lang="en-US" b="1"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US" dirty="0"/>
              <a:t>Terminologies and classifications don’t follow a hard and fast rule.  Need to use judgement when analyzing results from Foursquare or Census ACS. </a:t>
            </a:r>
          </a:p>
          <a:p>
            <a:r>
              <a:rPr lang="en-US" dirty="0"/>
              <a:t>Generally, neighborhoods with above average Asian population have an average higher ratio of Asian venue count. </a:t>
            </a:r>
          </a:p>
          <a:p>
            <a:r>
              <a:rPr lang="en-US" dirty="0"/>
              <a:t>Data may be skewed either by zoning, such as the city of Dallas which has multiple zip codes or neighborhoods with high concentration such as universities</a:t>
            </a:r>
          </a:p>
          <a:p>
            <a:r>
              <a:rPr lang="en-AU" dirty="0"/>
              <a:t>The trend is for a restaurant to serve a wide range of Asian cuisines and classify itself Asian or Chinese restaurant.  </a:t>
            </a:r>
          </a:p>
          <a:p>
            <a:r>
              <a:rPr lang="en-US" dirty="0"/>
              <a:t>Hence, in conclusion, places with high concentration of Asians such as universities or neighborhoods with above average percentage of Asian population is worth exploring for starting an Asian restaurant that offers a wide option of Asian cuisine</a:t>
            </a:r>
          </a:p>
        </p:txBody>
      </p:sp>
    </p:spTree>
    <p:extLst>
      <p:ext uri="{BB962C8B-B14F-4D97-AF65-F5344CB8AC3E}">
        <p14:creationId xmlns:p14="http://schemas.microsoft.com/office/powerpoint/2010/main" val="35628789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US" dirty="0"/>
              <a:t>Introduction</a:t>
            </a:r>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US" dirty="0"/>
              <a:t>Background</a:t>
            </a:r>
          </a:p>
          <a:p>
            <a:pPr lvl="1"/>
            <a:r>
              <a:rPr lang="en-US" dirty="0"/>
              <a:t>Asian migrants to the U.S. tends to favor starting a Asian cuisine as a viable option when starting a new life there.  </a:t>
            </a:r>
          </a:p>
          <a:p>
            <a:r>
              <a:rPr lang="en-US" dirty="0"/>
              <a:t>Problem Description</a:t>
            </a:r>
          </a:p>
          <a:p>
            <a:pPr lvl="1"/>
            <a:r>
              <a:rPr lang="en-US" dirty="0"/>
              <a:t>U.S. is a big place and finding a feasible location to start an Asian cuisine can be a challenge.  </a:t>
            </a:r>
          </a:p>
          <a:p>
            <a:pPr lvl="1"/>
            <a:r>
              <a:rPr lang="en-US" dirty="0"/>
              <a:t>This project demonstrates how the basic fundamental law of Demand and Supply can be used to analyze statistical data</a:t>
            </a:r>
          </a:p>
          <a:p>
            <a:pPr lvl="1"/>
            <a:r>
              <a:rPr lang="en-US" dirty="0"/>
              <a:t>This project will use the greater area of Dallas and narrow down to a few feasible neighborhoods.  The same process can be repeated with other areas of interest.</a:t>
            </a:r>
          </a:p>
          <a:p>
            <a:r>
              <a:rPr lang="en-US" dirty="0"/>
              <a:t>Interest</a:t>
            </a:r>
          </a:p>
          <a:p>
            <a:pPr lvl="1"/>
            <a:r>
              <a:rPr lang="en-US" dirty="0"/>
              <a:t>Those who are interested in starting an Asian Restaurant in the U.S. once they migrate there.  </a:t>
            </a:r>
          </a:p>
        </p:txBody>
      </p:sp>
    </p:spTree>
    <p:extLst>
      <p:ext uri="{BB962C8B-B14F-4D97-AF65-F5344CB8AC3E}">
        <p14:creationId xmlns:p14="http://schemas.microsoft.com/office/powerpoint/2010/main" val="210736970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US" dirty="0"/>
              <a:t>Data Acquisition and Processing</a:t>
            </a:r>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US" dirty="0"/>
              <a:t>Data Terminology</a:t>
            </a:r>
          </a:p>
          <a:p>
            <a:pPr lvl="1"/>
            <a:r>
              <a:rPr lang="en-US" dirty="0"/>
              <a:t>Term “Asian cuisine” has loose definition and its interpretation can impact the nature of data from a given source</a:t>
            </a:r>
          </a:p>
          <a:p>
            <a:r>
              <a:rPr lang="en-US" dirty="0"/>
              <a:t>Data Sources: 3 types identified</a:t>
            </a:r>
          </a:p>
          <a:p>
            <a:pPr lvl="1"/>
            <a:r>
              <a:rPr lang="en-US" dirty="0"/>
              <a:t>Demographic profile from U.S. Census Bureau 2013-2017 American Community Survey 5-Year Estimates (ACS) and Center for Public Policy Priorities</a:t>
            </a:r>
          </a:p>
          <a:p>
            <a:pPr lvl="1"/>
            <a:r>
              <a:rPr lang="en-US" dirty="0"/>
              <a:t>Venue data from </a:t>
            </a:r>
            <a:r>
              <a:rPr lang="en-US" dirty="0" err="1"/>
              <a:t>Foursquare.com</a:t>
            </a:r>
            <a:endParaRPr lang="en-US" dirty="0"/>
          </a:p>
          <a:p>
            <a:pPr lvl="1"/>
            <a:r>
              <a:rPr lang="en-US" dirty="0"/>
              <a:t>Dallas zip codes for the neighborhoods in Dallas county and the latitude/longitudes </a:t>
            </a:r>
          </a:p>
          <a:p>
            <a:r>
              <a:rPr lang="en-US" dirty="0"/>
              <a:t>Data cleaning</a:t>
            </a:r>
          </a:p>
          <a:p>
            <a:pPr lvl="1"/>
            <a:r>
              <a:rPr lang="en-US" dirty="0"/>
              <a:t>Foursquare takes a lat/long, a radius, and attempts to retrieve the specified number of venues covered by the circle scribed by the radius.  Small radius means insufficient venues retrieved.  Large radius means overlapping circles and duplicate venues</a:t>
            </a:r>
          </a:p>
          <a:p>
            <a:pPr lvl="1"/>
            <a:r>
              <a:rPr lang="en-US" dirty="0"/>
              <a:t>Food Venue Category- venues are classified rather arbitrary </a:t>
            </a:r>
          </a:p>
          <a:p>
            <a:pPr lvl="1"/>
            <a:r>
              <a:rPr lang="en-US" dirty="0"/>
              <a:t> Census data is only a rough guide, sourced from ACS is up to 2017.</a:t>
            </a:r>
          </a:p>
          <a:p>
            <a:pPr lvl="1"/>
            <a:endParaRPr lang="en-US" dirty="0"/>
          </a:p>
        </p:txBody>
      </p:sp>
    </p:spTree>
    <p:extLst>
      <p:ext uri="{BB962C8B-B14F-4D97-AF65-F5344CB8AC3E}">
        <p14:creationId xmlns:p14="http://schemas.microsoft.com/office/powerpoint/2010/main" val="18310806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US" dirty="0"/>
              <a:t>Data Acquisition and Processing </a:t>
            </a:r>
            <a:r>
              <a:rPr lang="en-US" sz="1800" dirty="0"/>
              <a:t>(cont.)</a:t>
            </a:r>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US" dirty="0"/>
              <a:t>Feature selection</a:t>
            </a:r>
          </a:p>
          <a:p>
            <a:pPr lvl="1"/>
            <a:r>
              <a:rPr lang="en-US" dirty="0"/>
              <a:t>Dallas county has 20 neighborhoods and 84 zip codes.  Group by neighborhoods</a:t>
            </a:r>
          </a:p>
          <a:p>
            <a:pPr lvl="1"/>
            <a:r>
              <a:rPr lang="en-US" dirty="0"/>
              <a:t>Foursquare will retrieve firstly by food, then by Asian food</a:t>
            </a:r>
          </a:p>
          <a:p>
            <a:pPr lvl="1"/>
            <a:r>
              <a:rPr lang="en-US" dirty="0"/>
              <a:t>Demographics- % of Asian population</a:t>
            </a:r>
          </a:p>
          <a:p>
            <a:endParaRPr lang="en-US" dirty="0"/>
          </a:p>
          <a:p>
            <a:r>
              <a:rPr lang="en-US" dirty="0"/>
              <a:t>Analytical method – Demand and Supply of the market segment</a:t>
            </a:r>
          </a:p>
          <a:p>
            <a:pPr lvl="1"/>
            <a:r>
              <a:rPr lang="en-US" dirty="0"/>
              <a:t>The data is influenced by the understanding of of the definition of food category, such as “Asian” vs “Sushi” or “dumpling”</a:t>
            </a:r>
          </a:p>
          <a:p>
            <a:pPr lvl="1"/>
            <a:r>
              <a:rPr lang="en-US" dirty="0"/>
              <a:t>Percentage of Asians population in a neighborhood may be related to amount of Asian venues in that neighborhood</a:t>
            </a:r>
          </a:p>
          <a:p>
            <a:pPr lvl="1"/>
            <a:endParaRPr lang="en-US" dirty="0"/>
          </a:p>
          <a:p>
            <a:endParaRPr lang="en-US" dirty="0"/>
          </a:p>
        </p:txBody>
      </p:sp>
    </p:spTree>
    <p:extLst>
      <p:ext uri="{BB962C8B-B14F-4D97-AF65-F5344CB8AC3E}">
        <p14:creationId xmlns:p14="http://schemas.microsoft.com/office/powerpoint/2010/main" val="21223879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AU" dirty="0"/>
              <a:t>Exploratory Data Analysis - Demographics </a:t>
            </a:r>
            <a:endParaRPr lang="en-US"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AU" dirty="0"/>
              <a:t>The </a:t>
            </a:r>
            <a:r>
              <a:rPr lang="en-AU" u="sng" dirty="0">
                <a:hlinkClick r:id="rId2"/>
              </a:rPr>
              <a:t>population</a:t>
            </a:r>
            <a:r>
              <a:rPr lang="en-AU" dirty="0"/>
              <a:t> of Dallas county is approximately 2.4M, with:</a:t>
            </a:r>
          </a:p>
          <a:p>
            <a:pPr lvl="1"/>
            <a:r>
              <a:rPr lang="en-AU" dirty="0"/>
              <a:t>White being 1.56M which is 61% and </a:t>
            </a:r>
          </a:p>
          <a:p>
            <a:pPr lvl="1"/>
            <a:r>
              <a:rPr lang="en-AU" dirty="0"/>
              <a:t>Asians forming 153K which translates to 6% </a:t>
            </a:r>
            <a:br>
              <a:rPr lang="en-AU" dirty="0"/>
            </a:br>
            <a:endParaRPr lang="en-AU" dirty="0"/>
          </a:p>
          <a:p>
            <a:r>
              <a:rPr lang="en-AU" dirty="0"/>
              <a:t>The table shows a snippet of the census data from </a:t>
            </a:r>
            <a:br>
              <a:rPr lang="en-AU" dirty="0"/>
            </a:br>
            <a:r>
              <a:rPr lang="en-AU" dirty="0"/>
              <a:t>ACS which shows the breakdown of what constitutes </a:t>
            </a:r>
            <a:br>
              <a:rPr lang="en-AU" dirty="0"/>
            </a:br>
            <a:r>
              <a:rPr lang="en-AU" dirty="0"/>
              <a:t>Asian where Vietnamese  forms 21% of the Asian </a:t>
            </a:r>
            <a:br>
              <a:rPr lang="en-AU" dirty="0"/>
            </a:br>
            <a:r>
              <a:rPr lang="en-AU" dirty="0"/>
              <a:t>race.  Chinese forms only 11%.  Asian Indian form 36%</a:t>
            </a:r>
          </a:p>
          <a:p>
            <a:endParaRPr lang="en-AU" dirty="0"/>
          </a:p>
          <a:p>
            <a:r>
              <a:rPr lang="en-AU" dirty="0"/>
              <a:t>Hence, any neighbourhood with higher than 6% Asian </a:t>
            </a:r>
            <a:br>
              <a:rPr lang="en-AU" dirty="0"/>
            </a:br>
            <a:r>
              <a:rPr lang="en-AU" dirty="0"/>
              <a:t>population is worth noting.  </a:t>
            </a:r>
          </a:p>
          <a:p>
            <a:endParaRPr lang="en-AU" dirty="0"/>
          </a:p>
          <a:p>
            <a:endParaRPr lang="en-US" dirty="0"/>
          </a:p>
        </p:txBody>
      </p:sp>
      <p:pic>
        <p:nvPicPr>
          <p:cNvPr id="4" name="Picture 3">
            <a:extLst>
              <a:ext uri="{FF2B5EF4-FFF2-40B4-BE49-F238E27FC236}">
                <a16:creationId xmlns:a16="http://schemas.microsoft.com/office/drawing/2014/main" id="{E6496A24-040C-1C43-9630-12637B894208}"/>
              </a:ext>
            </a:extLst>
          </p:cNvPr>
          <p:cNvPicPr/>
          <p:nvPr/>
        </p:nvPicPr>
        <p:blipFill>
          <a:blip r:embed="rId3">
            <a:extLst>
              <a:ext uri="{28A0092B-C50C-407E-A947-70E740481C1C}">
                <a14:useLocalDpi xmlns:a14="http://schemas.microsoft.com/office/drawing/2010/main" val="0"/>
              </a:ext>
            </a:extLst>
          </a:blip>
          <a:stretch>
            <a:fillRect/>
          </a:stretch>
        </p:blipFill>
        <p:spPr>
          <a:xfrm>
            <a:off x="7275443" y="1645582"/>
            <a:ext cx="4647519" cy="3566835"/>
          </a:xfrm>
          <a:prstGeom prst="rect">
            <a:avLst/>
          </a:prstGeom>
        </p:spPr>
      </p:pic>
      <p:sp>
        <p:nvSpPr>
          <p:cNvPr id="5" name="TextBox 4">
            <a:extLst>
              <a:ext uri="{FF2B5EF4-FFF2-40B4-BE49-F238E27FC236}">
                <a16:creationId xmlns:a16="http://schemas.microsoft.com/office/drawing/2014/main" id="{DABE7F35-3E88-7545-88E7-C19486DF6036}"/>
              </a:ext>
            </a:extLst>
          </p:cNvPr>
          <p:cNvSpPr txBox="1"/>
          <p:nvPr/>
        </p:nvSpPr>
        <p:spPr>
          <a:xfrm>
            <a:off x="10956175" y="5735782"/>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9333132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928726" cy="644902"/>
          </a:xfrm>
        </p:spPr>
        <p:txBody>
          <a:bodyPr>
            <a:normAutofit fontScale="90000"/>
          </a:bodyPr>
          <a:lstStyle/>
          <a:p>
            <a:r>
              <a:rPr lang="en-AU" dirty="0"/>
              <a:t>Exploratory Data Analysis – Demographics </a:t>
            </a:r>
            <a:r>
              <a:rPr lang="en-AU" sz="1800" dirty="0"/>
              <a:t>(cont.)</a:t>
            </a:r>
            <a:r>
              <a:rPr lang="en-AU" dirty="0"/>
              <a:t> </a:t>
            </a:r>
            <a:endParaRPr lang="en-US"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10873946" cy="5066270"/>
          </a:xfrm>
        </p:spPr>
        <p:txBody>
          <a:bodyPr/>
          <a:lstStyle/>
          <a:p>
            <a:r>
              <a:rPr lang="en-AU" dirty="0"/>
              <a:t>Also, most of the neighbourhood with higher percentage of </a:t>
            </a:r>
            <a:br>
              <a:rPr lang="en-AU" dirty="0"/>
            </a:br>
            <a:r>
              <a:rPr lang="en-AU" dirty="0"/>
              <a:t>Asian population such as, Addison, Coppell, Garland, Sachse, </a:t>
            </a:r>
            <a:br>
              <a:rPr lang="en-AU" dirty="0"/>
            </a:br>
            <a:r>
              <a:rPr lang="en-AU" dirty="0"/>
              <a:t>Richardson, and Rowlett are all to the North side (between </a:t>
            </a:r>
            <a:br>
              <a:rPr lang="en-AU" dirty="0"/>
            </a:br>
            <a:r>
              <a:rPr lang="en-AU" dirty="0"/>
              <a:t>North East to North West) of Dallas </a:t>
            </a:r>
          </a:p>
          <a:p>
            <a:r>
              <a:rPr lang="en-AU" dirty="0"/>
              <a:t>Another thing to call out will be that Richardson is the home to </a:t>
            </a:r>
            <a:br>
              <a:rPr lang="en-AU" dirty="0"/>
            </a:br>
            <a:r>
              <a:rPr lang="en-AU" dirty="0"/>
              <a:t>University of Texas, Dallas.  The university has reported that </a:t>
            </a:r>
            <a:br>
              <a:rPr lang="en-AU" dirty="0"/>
            </a:br>
            <a:r>
              <a:rPr lang="en-AU" dirty="0"/>
              <a:t>29.5% of its undergrads are Asians </a:t>
            </a:r>
          </a:p>
          <a:p>
            <a:endParaRPr lang="en-US" dirty="0"/>
          </a:p>
        </p:txBody>
      </p:sp>
      <p:pic>
        <p:nvPicPr>
          <p:cNvPr id="4" name="Picture 3">
            <a:extLst>
              <a:ext uri="{FF2B5EF4-FFF2-40B4-BE49-F238E27FC236}">
                <a16:creationId xmlns:a16="http://schemas.microsoft.com/office/drawing/2014/main" id="{BE8A8104-8835-9544-8E35-AFC1F1F2AD3F}"/>
              </a:ext>
            </a:extLst>
          </p:cNvPr>
          <p:cNvPicPr/>
          <p:nvPr/>
        </p:nvPicPr>
        <p:blipFill>
          <a:blip r:embed="rId2">
            <a:extLst>
              <a:ext uri="{28A0092B-C50C-407E-A947-70E740481C1C}">
                <a14:useLocalDpi xmlns:a14="http://schemas.microsoft.com/office/drawing/2010/main" val="0"/>
              </a:ext>
            </a:extLst>
          </a:blip>
          <a:stretch>
            <a:fillRect/>
          </a:stretch>
        </p:blipFill>
        <p:spPr>
          <a:xfrm>
            <a:off x="8209722" y="1052072"/>
            <a:ext cx="3630230" cy="5575340"/>
          </a:xfrm>
          <a:prstGeom prst="rect">
            <a:avLst/>
          </a:prstGeom>
        </p:spPr>
      </p:pic>
      <p:pic>
        <p:nvPicPr>
          <p:cNvPr id="6" name="Picture 5">
            <a:extLst>
              <a:ext uri="{FF2B5EF4-FFF2-40B4-BE49-F238E27FC236}">
                <a16:creationId xmlns:a16="http://schemas.microsoft.com/office/drawing/2014/main" id="{4962B7AB-AC4E-F043-B2F9-B2227AC12113}"/>
              </a:ext>
            </a:extLst>
          </p:cNvPr>
          <p:cNvPicPr/>
          <p:nvPr/>
        </p:nvPicPr>
        <p:blipFill>
          <a:blip r:embed="rId3" cstate="print">
            <a:extLst>
              <a:ext uri="{28A0092B-C50C-407E-A947-70E740481C1C}">
                <a14:useLocalDpi xmlns:a14="http://schemas.microsoft.com/office/drawing/2010/main" val="0"/>
              </a:ext>
            </a:extLst>
          </a:blip>
          <a:stretch>
            <a:fillRect/>
          </a:stretch>
        </p:blipFill>
        <p:spPr>
          <a:xfrm>
            <a:off x="1204365" y="4584817"/>
            <a:ext cx="4275915" cy="1879607"/>
          </a:xfrm>
          <a:prstGeom prst="rect">
            <a:avLst/>
          </a:prstGeom>
        </p:spPr>
      </p:pic>
      <p:sp>
        <p:nvSpPr>
          <p:cNvPr id="7" name="Text Box 23">
            <a:extLst>
              <a:ext uri="{FF2B5EF4-FFF2-40B4-BE49-F238E27FC236}">
                <a16:creationId xmlns:a16="http://schemas.microsoft.com/office/drawing/2014/main" id="{9873362E-7B4A-8144-9B92-C38537E5E48D}"/>
              </a:ext>
            </a:extLst>
          </p:cNvPr>
          <p:cNvSpPr txBox="1"/>
          <p:nvPr/>
        </p:nvSpPr>
        <p:spPr>
          <a:xfrm>
            <a:off x="1025349" y="4092663"/>
            <a:ext cx="5648013" cy="461643"/>
          </a:xfrm>
          <a:prstGeom prst="rect">
            <a:avLst/>
          </a:prstGeom>
          <a:solidFill>
            <a:schemeClr val="bg1">
              <a:lumMod val="95000"/>
              <a:alpha val="0"/>
            </a:schemeClr>
          </a:solidFill>
          <a:ln w="6350">
            <a:solidFill>
              <a:schemeClr val="accent1"/>
            </a:solidFill>
          </a:ln>
        </p:spPr>
        <p:txBody>
          <a:bodyPr rot="0" spcFirstLastPara="0" vert="horz" wrap="square" lIns="91440" tIns="45720" rIns="91440" bIns="45720" numCol="1" spcCol="0" rtlCol="0" fromWordArt="0" anchor="t" anchorCtr="0" forceAA="0" compatLnSpc="1">
            <a:prstTxWarp prst="textNoShape">
              <a:avLst/>
            </a:prstTxWarp>
            <a:noAutofit/>
          </a:bodyPr>
          <a:lstStyle/>
          <a:p>
            <a:pPr>
              <a:spcAft>
                <a:spcPts val="0"/>
              </a:spcAft>
            </a:pPr>
            <a:r>
              <a:rPr lang="en-AU" dirty="0">
                <a:effectLst/>
                <a:latin typeface="Calibri" panose="020F0502020204030204" pitchFamily="34" charset="0"/>
                <a:ea typeface="Yu Mincho" panose="02020400000000000000" pitchFamily="18" charset="-128"/>
                <a:cs typeface="Times New Roman" panose="02020603050405020304" pitchFamily="18" charset="0"/>
              </a:rPr>
              <a:t>University of Texas, Dallas, Undergraduate Ethnic Diversity</a:t>
            </a:r>
          </a:p>
        </p:txBody>
      </p:sp>
    </p:spTree>
    <p:extLst>
      <p:ext uri="{BB962C8B-B14F-4D97-AF65-F5344CB8AC3E}">
        <p14:creationId xmlns:p14="http://schemas.microsoft.com/office/powerpoint/2010/main" val="24303888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AU" dirty="0"/>
              <a:t>Exploratory Data Analysis –Foursquare</a:t>
            </a:r>
            <a:endParaRPr lang="en-US"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5030543" cy="5066270"/>
          </a:xfrm>
        </p:spPr>
        <p:txBody>
          <a:bodyPr/>
          <a:lstStyle/>
          <a:p>
            <a:r>
              <a:rPr lang="en-US" dirty="0"/>
              <a:t>Foursquare takes a </a:t>
            </a:r>
            <a:r>
              <a:rPr lang="en-US" dirty="0" err="1"/>
              <a:t>lat</a:t>
            </a:r>
            <a:r>
              <a:rPr lang="en-US" dirty="0"/>
              <a:t>/long, a radius, and attempts to retrieve the </a:t>
            </a:r>
            <a:br>
              <a:rPr lang="en-US" dirty="0"/>
            </a:br>
            <a:r>
              <a:rPr lang="en-US" dirty="0"/>
              <a:t>specified number of venues covered by the circle scribed by the radius.</a:t>
            </a:r>
          </a:p>
          <a:p>
            <a:r>
              <a:rPr lang="en-US" dirty="0"/>
              <a:t>Folium map shows zip code density higher around Dallas central</a:t>
            </a:r>
          </a:p>
          <a:p>
            <a:r>
              <a:rPr lang="en-AU" dirty="0"/>
              <a:t>The returned values were grouped by neighbourhood as there would otherwise be 84 zip codes as opposed to 20 </a:t>
            </a:r>
            <a:r>
              <a:rPr lang="en-AU" dirty="0" err="1"/>
              <a:t>neighborhoods</a:t>
            </a:r>
            <a:endParaRPr lang="en-US" dirty="0"/>
          </a:p>
          <a:p>
            <a:r>
              <a:rPr lang="en-US" dirty="0"/>
              <a:t>3KM radius passed to Foursquare may not be effective if venue density is too high resulting in overlapping zip codes or too low with less values returned.</a:t>
            </a:r>
          </a:p>
          <a:p>
            <a:endParaRPr lang="en-US" dirty="0"/>
          </a:p>
        </p:txBody>
      </p:sp>
      <p:pic>
        <p:nvPicPr>
          <p:cNvPr id="4" name="Picture 3">
            <a:extLst>
              <a:ext uri="{FF2B5EF4-FFF2-40B4-BE49-F238E27FC236}">
                <a16:creationId xmlns:a16="http://schemas.microsoft.com/office/drawing/2014/main" id="{53F258D8-2EE8-F84C-9FF7-5EE4EC8FB27F}"/>
              </a:ext>
            </a:extLst>
          </p:cNvPr>
          <p:cNvPicPr/>
          <p:nvPr/>
        </p:nvPicPr>
        <p:blipFill>
          <a:blip r:embed="rId2"/>
          <a:stretch>
            <a:fillRect/>
          </a:stretch>
        </p:blipFill>
        <p:spPr>
          <a:xfrm>
            <a:off x="5734878" y="1014491"/>
            <a:ext cx="6068517" cy="5066269"/>
          </a:xfrm>
          <a:prstGeom prst="rect">
            <a:avLst/>
          </a:prstGeom>
        </p:spPr>
      </p:pic>
    </p:spTree>
    <p:extLst>
      <p:ext uri="{BB962C8B-B14F-4D97-AF65-F5344CB8AC3E}">
        <p14:creationId xmlns:p14="http://schemas.microsoft.com/office/powerpoint/2010/main" val="378491629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9603275" cy="644902"/>
          </a:xfrm>
        </p:spPr>
        <p:txBody>
          <a:bodyPr>
            <a:normAutofit fontScale="90000"/>
          </a:bodyPr>
          <a:lstStyle/>
          <a:p>
            <a:r>
              <a:rPr lang="en-AU" dirty="0"/>
              <a:t>Exploratory Data Analysis –Foursquare </a:t>
            </a:r>
            <a:r>
              <a:rPr lang="en-AU" sz="2000" dirty="0"/>
              <a:t>(cont.)</a:t>
            </a:r>
            <a:endParaRPr lang="en-US"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04335" y="1136822"/>
            <a:ext cx="6143726" cy="5066270"/>
          </a:xfrm>
        </p:spPr>
        <p:txBody>
          <a:bodyPr>
            <a:normAutofit/>
          </a:bodyPr>
          <a:lstStyle/>
          <a:p>
            <a:r>
              <a:rPr lang="en-AU" dirty="0"/>
              <a:t>The All  venues frequency is built using the “Food” as venue category </a:t>
            </a:r>
          </a:p>
          <a:p>
            <a:r>
              <a:rPr lang="en-AU" dirty="0"/>
              <a:t>The Asian venues frequency is built using the “Asian Restaurant” as venue category </a:t>
            </a:r>
          </a:p>
          <a:p>
            <a:r>
              <a:rPr lang="en-AU" dirty="0"/>
              <a:t>The returned values were grouped by neighbourhood as there would otherwise be 84 zip codes as opposed to 20 </a:t>
            </a:r>
            <a:r>
              <a:rPr lang="en-AU" dirty="0" err="1"/>
              <a:t>neighborhoods</a:t>
            </a:r>
            <a:r>
              <a:rPr lang="en-AU" dirty="0"/>
              <a:t>. </a:t>
            </a:r>
            <a:endParaRPr lang="en-US" dirty="0"/>
          </a:p>
          <a:p>
            <a:r>
              <a:rPr lang="en-AU" dirty="0"/>
              <a:t>Foursquare venue data shows that places with percentage of Asian population above the 6% average also tend to have a higher ratio of Asian venues.  </a:t>
            </a:r>
          </a:p>
          <a:p>
            <a:r>
              <a:rPr lang="en-AU" dirty="0"/>
              <a:t>Richardson which has 67% Asian venues is the home of the University of Texas, Dallas. </a:t>
            </a:r>
          </a:p>
          <a:p>
            <a:endParaRPr lang="en-US" dirty="0"/>
          </a:p>
        </p:txBody>
      </p:sp>
      <p:graphicFrame>
        <p:nvGraphicFramePr>
          <p:cNvPr id="6" name="Table 5">
            <a:extLst>
              <a:ext uri="{FF2B5EF4-FFF2-40B4-BE49-F238E27FC236}">
                <a16:creationId xmlns:a16="http://schemas.microsoft.com/office/drawing/2014/main" id="{14E0EB28-CA82-0948-A6D3-CBD332053FC4}"/>
              </a:ext>
            </a:extLst>
          </p:cNvPr>
          <p:cNvGraphicFramePr>
            <a:graphicFrameLocks noGrp="1"/>
          </p:cNvGraphicFramePr>
          <p:nvPr>
            <p:extLst>
              <p:ext uri="{D42A27DB-BD31-4B8C-83A1-F6EECF244321}">
                <p14:modId xmlns:p14="http://schemas.microsoft.com/office/powerpoint/2010/main" val="626843275"/>
              </p:ext>
            </p:extLst>
          </p:nvPr>
        </p:nvGraphicFramePr>
        <p:xfrm>
          <a:off x="6848061" y="1033675"/>
          <a:ext cx="5060306" cy="5593737"/>
        </p:xfrm>
        <a:graphic>
          <a:graphicData uri="http://schemas.openxmlformats.org/drawingml/2006/table">
            <a:tbl>
              <a:tblPr firstRow="1" firstCol="1" bandRow="1"/>
              <a:tblGrid>
                <a:gridCol w="487017">
                  <a:extLst>
                    <a:ext uri="{9D8B030D-6E8A-4147-A177-3AD203B41FA5}">
                      <a16:colId xmlns:a16="http://schemas.microsoft.com/office/drawing/2014/main" val="3854834428"/>
                    </a:ext>
                  </a:extLst>
                </a:gridCol>
                <a:gridCol w="1202635">
                  <a:extLst>
                    <a:ext uri="{9D8B030D-6E8A-4147-A177-3AD203B41FA5}">
                      <a16:colId xmlns:a16="http://schemas.microsoft.com/office/drawing/2014/main" val="2018671032"/>
                    </a:ext>
                  </a:extLst>
                </a:gridCol>
                <a:gridCol w="983973">
                  <a:extLst>
                    <a:ext uri="{9D8B030D-6E8A-4147-A177-3AD203B41FA5}">
                      <a16:colId xmlns:a16="http://schemas.microsoft.com/office/drawing/2014/main" val="400646158"/>
                    </a:ext>
                  </a:extLst>
                </a:gridCol>
                <a:gridCol w="755846">
                  <a:extLst>
                    <a:ext uri="{9D8B030D-6E8A-4147-A177-3AD203B41FA5}">
                      <a16:colId xmlns:a16="http://schemas.microsoft.com/office/drawing/2014/main" val="3102111738"/>
                    </a:ext>
                  </a:extLst>
                </a:gridCol>
                <a:gridCol w="797288">
                  <a:extLst>
                    <a:ext uri="{9D8B030D-6E8A-4147-A177-3AD203B41FA5}">
                      <a16:colId xmlns:a16="http://schemas.microsoft.com/office/drawing/2014/main" val="4084242500"/>
                    </a:ext>
                  </a:extLst>
                </a:gridCol>
                <a:gridCol w="833547">
                  <a:extLst>
                    <a:ext uri="{9D8B030D-6E8A-4147-A177-3AD203B41FA5}">
                      <a16:colId xmlns:a16="http://schemas.microsoft.com/office/drawing/2014/main" val="3473459642"/>
                    </a:ext>
                  </a:extLst>
                </a:gridCol>
              </a:tblGrid>
              <a:tr h="352692">
                <a:tc rowSpan="2">
                  <a:txBody>
                    <a:bodyPr/>
                    <a:lstStyle/>
                    <a:p>
                      <a:pPr algn="ctr">
                        <a:spcAft>
                          <a:spcPts val="0"/>
                        </a:spcAft>
                      </a:pPr>
                      <a:r>
                        <a:rPr lang="en-AU" sz="13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No</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rowSpan="2">
                  <a:txBody>
                    <a:bodyPr/>
                    <a:lstStyle/>
                    <a:p>
                      <a:pPr algn="ctr">
                        <a:spcAft>
                          <a:spcPts val="0"/>
                        </a:spcAft>
                      </a:pPr>
                      <a:r>
                        <a:rPr lang="en-AU" sz="1200" b="1" dirty="0" err="1">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Neighborhood</a:t>
                      </a:r>
                      <a:endParaRPr lang="en-AU" sz="9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rowSpan="2">
                  <a:txBody>
                    <a:bodyPr/>
                    <a:lstStyle/>
                    <a:p>
                      <a:pPr algn="ctr">
                        <a:spcAft>
                          <a:spcPts val="0"/>
                        </a:spcAft>
                      </a:pPr>
                      <a:r>
                        <a:rPr lang="en-AU" sz="12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Population</a:t>
                      </a:r>
                      <a:endParaRPr lang="en-AU" sz="9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rowSpan="2">
                  <a:txBody>
                    <a:bodyPr/>
                    <a:lstStyle/>
                    <a:p>
                      <a:pPr algn="ctr">
                        <a:spcAft>
                          <a:spcPts val="0"/>
                        </a:spcAft>
                      </a:pPr>
                      <a:r>
                        <a:rPr lang="en-AU" sz="13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 of Asians</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gridSpan="2">
                  <a:txBody>
                    <a:bodyPr/>
                    <a:lstStyle/>
                    <a:p>
                      <a:pPr algn="ctr">
                        <a:spcAft>
                          <a:spcPts val="0"/>
                        </a:spcAft>
                      </a:pPr>
                      <a:r>
                        <a:rPr lang="en-AU" sz="13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Venues Frequency</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129351" marR="129351" marT="64676" marB="64676"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hMerge="1">
                  <a:txBody>
                    <a:bodyPr/>
                    <a:lstStyle/>
                    <a:p>
                      <a:endParaRPr lang="en-US"/>
                    </a:p>
                  </a:txBody>
                  <a:tcPr/>
                </a:tc>
                <a:extLst>
                  <a:ext uri="{0D108BD9-81ED-4DB2-BD59-A6C34878D82A}">
                    <a16:rowId xmlns:a16="http://schemas.microsoft.com/office/drawing/2014/main" val="1482464030"/>
                  </a:ext>
                </a:extLst>
              </a:tr>
              <a:tr h="215385">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algn="ctr">
                        <a:spcAft>
                          <a:spcPts val="0"/>
                        </a:spcAft>
                      </a:pPr>
                      <a:r>
                        <a:rPr lang="en-AU" sz="1300" b="1">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All</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tc>
                  <a:txBody>
                    <a:bodyPr/>
                    <a:lstStyle/>
                    <a:p>
                      <a:pPr algn="ctr">
                        <a:spcAft>
                          <a:spcPts val="0"/>
                        </a:spcAft>
                      </a:pPr>
                      <a:r>
                        <a:rPr lang="en-AU" sz="1300" b="1" dirty="0">
                          <a:solidFill>
                            <a:srgbClr val="FFFFFF"/>
                          </a:solidFill>
                          <a:effectLst/>
                          <a:latin typeface="Calibri" panose="020F0502020204030204" pitchFamily="34" charset="0"/>
                          <a:ea typeface="Times New Roman" panose="02020603050405020304" pitchFamily="18" charset="0"/>
                          <a:cs typeface="Times New Roman" panose="02020603050405020304" pitchFamily="18" charset="0"/>
                        </a:rPr>
                        <a:t>Asian</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000000"/>
                      </a:solidFill>
                      <a:prstDash val="solid"/>
                      <a:round/>
                      <a:headEnd type="none" w="med" len="med"/>
                      <a:tailEnd type="none" w="med" len="med"/>
                    </a:lnL>
                    <a:lnR w="12700" cap="flat" cmpd="sng" algn="ctr">
                      <a:solidFill>
                        <a:srgbClr val="000000"/>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000000"/>
                      </a:solidFill>
                      <a:prstDash val="solid"/>
                      <a:round/>
                      <a:headEnd type="none" w="med" len="med"/>
                      <a:tailEnd type="none" w="med" len="med"/>
                    </a:lnB>
                    <a:solidFill>
                      <a:srgbClr val="5B9BD5"/>
                    </a:solidFill>
                  </a:tcPr>
                </a:tc>
                <a:extLst>
                  <a:ext uri="{0D108BD9-81ED-4DB2-BD59-A6C34878D82A}">
                    <a16:rowId xmlns:a16="http://schemas.microsoft.com/office/drawing/2014/main" val="62664280"/>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Addison</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dirty="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12414</a:t>
                      </a:r>
                      <a:endParaRPr lang="en-AU" sz="1000" dirty="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11.22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100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000000"/>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498509745"/>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Balch Springs</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23031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40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500292814"/>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Carrollton</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46364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14.37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100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65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3459823952"/>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Cedar Hill</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45373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50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738690919"/>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Coppell</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38666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23.58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1951753769"/>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Dallas</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1190205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3506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1235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131173951"/>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Desoto</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48877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40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561366453"/>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Duncanville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38530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117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20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430082992"/>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Garland</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226892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10.93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321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27794303"/>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Grand Prairie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169322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7.29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136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123509670"/>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Hutchins</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5374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1573348120"/>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Irving</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217883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18.52</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481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98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71048267"/>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Lancaster</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38269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2730184783"/>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Mesquite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140703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187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072464558"/>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Richardson</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78165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16.39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200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134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3200312277"/>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Rowlett</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54963</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7.7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15</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190819636"/>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Sachse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20328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4</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250611990"/>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Seagoville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18339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3736767911"/>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19</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Sunnyvale</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5118</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1</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B4C6E7"/>
                    </a:solidFill>
                  </a:tcPr>
                </a:tc>
                <a:extLst>
                  <a:ext uri="{0D108BD9-81ED-4DB2-BD59-A6C34878D82A}">
                    <a16:rowId xmlns:a16="http://schemas.microsoft.com/office/drawing/2014/main" val="2645903432"/>
                  </a:ext>
                </a:extLst>
              </a:tr>
              <a:tr h="251283">
                <a:tc>
                  <a:txBody>
                    <a:bodyPr/>
                    <a:lstStyle/>
                    <a:p>
                      <a:pPr algn="ct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20</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Wilmer</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r">
                        <a:spcAft>
                          <a:spcPts val="0"/>
                        </a:spcAft>
                      </a:pPr>
                      <a:r>
                        <a:rPr lang="en-AU" sz="1000">
                          <a:solidFill>
                            <a:srgbClr val="000000"/>
                          </a:solidFill>
                          <a:effectLst/>
                          <a:latin typeface="Calibri" panose="020F0502020204030204" pitchFamily="34" charset="0"/>
                          <a:ea typeface="Times New Roman" panose="02020603050405020304" pitchFamily="18" charset="0"/>
                          <a:cs typeface="Times New Roman" panose="02020603050405020304" pitchFamily="18" charset="0"/>
                        </a:rPr>
                        <a:t>3956</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pPr algn="ctr">
                        <a:spcAft>
                          <a:spcPts val="0"/>
                        </a:spcAft>
                      </a:pPr>
                      <a:r>
                        <a:rPr lang="en-AU" sz="1000">
                          <a:solidFill>
                            <a:srgbClr val="000000"/>
                          </a:solidFill>
                          <a:effectLst/>
                          <a:latin typeface="Helvetica" pitchFamily="2" charset="0"/>
                          <a:ea typeface="Times New Roman" panose="02020603050405020304" pitchFamily="18" charset="0"/>
                          <a:cs typeface="Times New Roman" panose="02020603050405020304" pitchFamily="18" charset="0"/>
                        </a:rPr>
                        <a:t>7</a:t>
                      </a:r>
                      <a:endParaRPr lang="en-AU" sz="1000">
                        <a:effectLst/>
                        <a:latin typeface="Calibri" panose="020F0502020204030204" pitchFamily="34" charset="0"/>
                        <a:ea typeface="Yu Mincho" panose="02020400000000000000" pitchFamily="18" charset="-128"/>
                        <a:cs typeface="Times New Roman" panose="02020603050405020304" pitchFamily="18"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tc>
                  <a:txBody>
                    <a:bodyPr/>
                    <a:lstStyle/>
                    <a:p>
                      <a:endParaRPr lang="en-AU" sz="1000" dirty="0">
                        <a:effectLst/>
                        <a:latin typeface="Calibri" panose="020F0502020204030204" pitchFamily="34" charset="0"/>
                      </a:endParaRPr>
                    </a:p>
                  </a:txBody>
                  <a:tcPr marL="59995" marR="59995" marT="0" marB="0" anchor="ctr">
                    <a:lnL w="12700" cap="flat" cmpd="sng" algn="ctr">
                      <a:solidFill>
                        <a:srgbClr val="8EA9DB"/>
                      </a:solidFill>
                      <a:prstDash val="solid"/>
                      <a:round/>
                      <a:headEnd type="none" w="med" len="med"/>
                      <a:tailEnd type="none" w="med" len="med"/>
                    </a:lnL>
                    <a:lnR w="12700" cap="flat" cmpd="sng" algn="ctr">
                      <a:solidFill>
                        <a:srgbClr val="8EA9DB"/>
                      </a:solidFill>
                      <a:prstDash val="solid"/>
                      <a:round/>
                      <a:headEnd type="none" w="med" len="med"/>
                      <a:tailEnd type="none" w="med" len="med"/>
                    </a:lnR>
                    <a:lnT w="12700" cap="flat" cmpd="sng" algn="ctr">
                      <a:solidFill>
                        <a:srgbClr val="8EA9DB"/>
                      </a:solidFill>
                      <a:prstDash val="solid"/>
                      <a:round/>
                      <a:headEnd type="none" w="med" len="med"/>
                      <a:tailEnd type="none" w="med" len="med"/>
                    </a:lnT>
                    <a:lnB w="12700" cap="flat" cmpd="sng" algn="ctr">
                      <a:solidFill>
                        <a:srgbClr val="8EA9DB"/>
                      </a:solidFill>
                      <a:prstDash val="solid"/>
                      <a:round/>
                      <a:headEnd type="none" w="med" len="med"/>
                      <a:tailEnd type="none" w="med" len="med"/>
                    </a:lnB>
                    <a:solidFill>
                      <a:srgbClr val="D9E1F2"/>
                    </a:solidFill>
                  </a:tcPr>
                </a:tc>
                <a:extLst>
                  <a:ext uri="{0D108BD9-81ED-4DB2-BD59-A6C34878D82A}">
                    <a16:rowId xmlns:a16="http://schemas.microsoft.com/office/drawing/2014/main" val="2510788191"/>
                  </a:ext>
                </a:extLst>
              </a:tr>
            </a:tbl>
          </a:graphicData>
        </a:graphic>
      </p:graphicFrame>
    </p:spTree>
    <p:extLst>
      <p:ext uri="{BB962C8B-B14F-4D97-AF65-F5344CB8AC3E}">
        <p14:creationId xmlns:p14="http://schemas.microsoft.com/office/powerpoint/2010/main" val="372419742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29F09-E509-2A4F-8419-883BA927B901}"/>
              </a:ext>
            </a:extLst>
          </p:cNvPr>
          <p:cNvSpPr>
            <a:spLocks noGrp="1"/>
          </p:cNvSpPr>
          <p:nvPr>
            <p:ph type="title"/>
          </p:nvPr>
        </p:nvSpPr>
        <p:spPr>
          <a:xfrm>
            <a:off x="1451578" y="230588"/>
            <a:ext cx="10126703" cy="644902"/>
          </a:xfrm>
        </p:spPr>
        <p:txBody>
          <a:bodyPr>
            <a:noAutofit/>
          </a:bodyPr>
          <a:lstStyle/>
          <a:p>
            <a:r>
              <a:rPr lang="en-AU" sz="3200" dirty="0"/>
              <a:t>All Venues Frequencies in Dallas County from Foursquare</a:t>
            </a:r>
            <a:endParaRPr lang="en-US" sz="3200" dirty="0"/>
          </a:p>
        </p:txBody>
      </p:sp>
      <p:sp>
        <p:nvSpPr>
          <p:cNvPr id="3" name="Content Placeholder 2">
            <a:extLst>
              <a:ext uri="{FF2B5EF4-FFF2-40B4-BE49-F238E27FC236}">
                <a16:creationId xmlns:a16="http://schemas.microsoft.com/office/drawing/2014/main" id="{372D099F-1442-7645-A70D-3C2BAF68832D}"/>
              </a:ext>
            </a:extLst>
          </p:cNvPr>
          <p:cNvSpPr>
            <a:spLocks noGrp="1"/>
          </p:cNvSpPr>
          <p:nvPr>
            <p:ph idx="1"/>
          </p:nvPr>
        </p:nvSpPr>
        <p:spPr>
          <a:xfrm>
            <a:off x="718457" y="875489"/>
            <a:ext cx="11292194" cy="5066271"/>
          </a:xfrm>
        </p:spPr>
        <p:txBody>
          <a:bodyPr>
            <a:normAutofit/>
          </a:bodyPr>
          <a:lstStyle/>
          <a:p>
            <a:r>
              <a:rPr lang="en-AU" sz="1400" dirty="0"/>
              <a:t>Foursquare breakdowns the Asian venue into its subclassifications such as Chinese, Asian, Thai, Indian, Japanese, and Korean. </a:t>
            </a:r>
          </a:p>
          <a:p>
            <a:r>
              <a:rPr lang="en-AU" sz="1400" dirty="0"/>
              <a:t>Data is just indicative - Coppell has a 23.58 % Asian population, but no Asian or Chinese venues in top 20.  Has Indian, Japanese  &amp; Vietnamese venues.</a:t>
            </a:r>
            <a:endParaRPr lang="en-US" sz="1400" dirty="0"/>
          </a:p>
        </p:txBody>
      </p:sp>
      <p:pic>
        <p:nvPicPr>
          <p:cNvPr id="4" name="Picture 3">
            <a:extLst>
              <a:ext uri="{FF2B5EF4-FFF2-40B4-BE49-F238E27FC236}">
                <a16:creationId xmlns:a16="http://schemas.microsoft.com/office/drawing/2014/main" id="{4B4F9306-23AC-8442-8755-8FEB4EE3D841}"/>
              </a:ext>
            </a:extLst>
          </p:cNvPr>
          <p:cNvPicPr/>
          <p:nvPr/>
        </p:nvPicPr>
        <p:blipFill>
          <a:blip r:embed="rId2"/>
          <a:stretch>
            <a:fillRect/>
          </a:stretch>
        </p:blipFill>
        <p:spPr>
          <a:xfrm>
            <a:off x="181349" y="1789043"/>
            <a:ext cx="11829303" cy="4909929"/>
          </a:xfrm>
          <a:prstGeom prst="rect">
            <a:avLst/>
          </a:prstGeom>
        </p:spPr>
      </p:pic>
    </p:spTree>
    <p:extLst>
      <p:ext uri="{BB962C8B-B14F-4D97-AF65-F5344CB8AC3E}">
        <p14:creationId xmlns:p14="http://schemas.microsoft.com/office/powerpoint/2010/main" val="2490425"/>
      </p:ext>
    </p:extLst>
  </p:cSld>
  <p:clrMapOvr>
    <a:masterClrMapping/>
  </p:clrMapOvr>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3020102020204"/>
        <a:ea typeface=""/>
        <a:cs typeface=""/>
        <a:font script="Jpan" typeface="メイリオ"/>
        <a:font script="Hang" typeface="돋움"/>
        <a:font script="Hans" typeface="华文楷体"/>
        <a:font script="Hant" typeface="微軟正黑體"/>
        <a:font script="Arab" typeface="Tahoma"/>
        <a:font script="Hebr" typeface="Aharoni"/>
        <a:font script="Thai" typeface="Lily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{2813C4FC-720C-2E42-A9FE-199787BEBEAD}tf10001072</Template>
  <TotalTime>287</TotalTime>
  <Words>1161</Words>
  <Application>Microsoft Macintosh PowerPoint</Application>
  <PresentationFormat>Widescreen</PresentationFormat>
  <Paragraphs>178</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Calibri</vt:lpstr>
      <vt:lpstr>Franklin Gothic Book</vt:lpstr>
      <vt:lpstr>Helvetica</vt:lpstr>
      <vt:lpstr>Crop</vt:lpstr>
      <vt:lpstr>The Battle of Neighborhoods  Applied Data Science Capstone Project</vt:lpstr>
      <vt:lpstr>Introduction</vt:lpstr>
      <vt:lpstr>Data Acquisition and Processing</vt:lpstr>
      <vt:lpstr>Data Acquisition and Processing (cont.)</vt:lpstr>
      <vt:lpstr>Exploratory Data Analysis - Demographics </vt:lpstr>
      <vt:lpstr>Exploratory Data Analysis – Demographics (cont.) </vt:lpstr>
      <vt:lpstr>Exploratory Data Analysis –Foursquare</vt:lpstr>
      <vt:lpstr>Exploratory Data Analysis –Foursquare (cont.)</vt:lpstr>
      <vt:lpstr>All Venues Frequencies in Dallas County from Foursquare</vt:lpstr>
      <vt:lpstr>Asian Venues Frequencies in Dallas County from Foursquare</vt:lpstr>
      <vt:lpstr>Interpreting the results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Battle of Neighborhoods  Applied Data Science Capstone Project</dc:title>
  <dc:creator>Serena Lim</dc:creator>
  <cp:lastModifiedBy>Elizabeth H Nguyen</cp:lastModifiedBy>
  <cp:revision>20</cp:revision>
  <dcterms:created xsi:type="dcterms:W3CDTF">2020-01-09T12:35:44Z</dcterms:created>
  <dcterms:modified xsi:type="dcterms:W3CDTF">2021-01-20T06:12:09Z</dcterms:modified>
</cp:coreProperties>
</file>

<file path=docProps/thumbnail.jpeg>
</file>